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3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6" d="100"/>
          <a:sy n="66" d="100"/>
        </p:scale>
        <p:origin x="792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99F75-6160-48A0-897F-CA951C2F9DA6}" type="datetimeFigureOut">
              <a:rPr lang="en-US" smtClean="0"/>
              <a:t>21-Jun-19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7B1CB-8E75-4BEC-BB72-5440576B90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71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 smtClean="0">
                <a:solidFill>
                  <a:srgbClr val="FF0000"/>
                </a:solidFill>
              </a:rPr>
              <a:t>Binary attribute is a special kind of nominal attribute where the attribute has values with two states only.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7B1CB-8E75-4BEC-BB72-5440576B90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70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Proximity Measures </a:t>
            </a:r>
            <a:r>
              <a:rPr lang="en-US" dirty="0" smtClean="0"/>
              <a:t>for Categorical Attributes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 smtClean="0">
                <a:solidFill>
                  <a:srgbClr val="211D71"/>
                </a:solidFill>
              </a:rPr>
              <a:t>Prof.Aruna</a:t>
            </a:r>
            <a:r>
              <a:rPr lang="en-US" sz="1800" dirty="0" smtClean="0">
                <a:solidFill>
                  <a:srgbClr val="211D71"/>
                </a:solidFill>
              </a:rPr>
              <a:t> </a:t>
            </a:r>
            <a:r>
              <a:rPr lang="en-US" sz="1800" dirty="0" err="1" smtClean="0">
                <a:solidFill>
                  <a:srgbClr val="211D71"/>
                </a:solidFill>
              </a:rPr>
              <a:t>Malapati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Learning Objectives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2400" dirty="0" smtClean="0"/>
              <a:t>Define and compute </a:t>
            </a:r>
            <a:r>
              <a:rPr lang="en-IN" sz="2400" dirty="0" smtClean="0"/>
              <a:t>proximity </a:t>
            </a:r>
            <a:r>
              <a:rPr lang="en-IN" sz="2400" dirty="0"/>
              <a:t>measures between objects when the attributes are </a:t>
            </a:r>
            <a:r>
              <a:rPr lang="en-IN" sz="2400" dirty="0" smtClean="0"/>
              <a:t>categorical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38133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anose="020B0500000000000000" pitchFamily="34" charset="0"/>
                <a:cs typeface="Times New Roman" pitchFamily="18" charset="0"/>
              </a:rPr>
              <a:t>Proximity </a:t>
            </a:r>
            <a:r>
              <a:rPr lang="en-US" dirty="0" smtClean="0">
                <a:latin typeface="Helvetica" panose="020B0500000000000000" pitchFamily="34" charset="0"/>
                <a:cs typeface="Times New Roman" pitchFamily="18" charset="0"/>
              </a:rPr>
              <a:t>Measures for </a:t>
            </a:r>
            <a:r>
              <a:rPr lang="en-US" dirty="0">
                <a:latin typeface="Helvetica" panose="020B0500000000000000" pitchFamily="34" charset="0"/>
                <a:cs typeface="Times New Roman" pitchFamily="18" charset="0"/>
              </a:rPr>
              <a:t>Categorical Attribute</a:t>
            </a:r>
            <a:endParaRPr lang="en-US" dirty="0">
              <a:latin typeface="Helvetica" panose="020B0500000000000000" pitchFamily="34" charset="0"/>
              <a:cs typeface="Helvetica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533400" y="1066800"/>
                <a:ext cx="11430000" cy="5455920"/>
              </a:xfrm>
            </p:spPr>
            <p:txBody>
              <a:bodyPr>
                <a:normAutofit/>
              </a:bodyPr>
              <a:lstStyle/>
              <a:p>
                <a:pPr algn="just">
                  <a:lnSpc>
                    <a:spcPct val="150000"/>
                  </a:lnSpc>
                  <a:buClr>
                    <a:schemeClr val="tx1"/>
                  </a:buClr>
                  <a:buFont typeface="Wingdings" panose="05000000000000000000" pitchFamily="2" charset="2"/>
                  <a:buChar char="Ø"/>
                </a:pPr>
                <a:r>
                  <a:rPr lang="en-IN" sz="2000" dirty="0" smtClean="0"/>
                  <a:t>Attributes with </a:t>
                </a:r>
                <a:r>
                  <a:rPr lang="en-IN" sz="2000" dirty="0" smtClean="0">
                    <a:solidFill>
                      <a:srgbClr val="FF0000"/>
                    </a:solidFill>
                  </a:rPr>
                  <a:t>three or more states </a:t>
                </a:r>
                <a:r>
                  <a:rPr lang="en-IN" sz="2000" dirty="0"/>
                  <a:t>(e.g. </a:t>
                </a:r>
                <a:r>
                  <a:rPr lang="en-IN" sz="2000" dirty="0" err="1"/>
                  <a:t>color</a:t>
                </a:r>
                <a:r>
                  <a:rPr lang="en-IN" sz="2000" dirty="0"/>
                  <a:t> = {Red, Green, Blue</a:t>
                </a:r>
                <a:r>
                  <a:rPr lang="en-IN" sz="2000" dirty="0" smtClean="0"/>
                  <a:t>}) are called </a:t>
                </a:r>
                <a:r>
                  <a:rPr lang="en-IN" sz="2000" dirty="0" smtClean="0">
                    <a:solidFill>
                      <a:srgbClr val="FF0000"/>
                    </a:solidFill>
                  </a:rPr>
                  <a:t>nominal.</a:t>
                </a:r>
              </a:p>
              <a:p>
                <a:pPr algn="just">
                  <a:lnSpc>
                    <a:spcPct val="150000"/>
                  </a:lnSpc>
                  <a:buClr>
                    <a:schemeClr val="tx1"/>
                  </a:buClr>
                  <a:buFont typeface="Wingdings" panose="05000000000000000000" pitchFamily="2" charset="2"/>
                  <a:buChar char="Ø"/>
                </a:pPr>
                <a:r>
                  <a:rPr lang="en-IN" sz="2000" dirty="0" smtClean="0">
                    <a:solidFill>
                      <a:srgbClr val="FF0000"/>
                    </a:solidFill>
                  </a:rPr>
                  <a:t> </a:t>
                </a:r>
                <a:r>
                  <a:rPr lang="en-IN" sz="2000" dirty="0" smtClean="0"/>
                  <a:t>If </a:t>
                </a:r>
                <a14:m>
                  <m:oMath xmlns:m="http://schemas.openxmlformats.org/officeDocument/2006/math"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𝓈</m:t>
                    </m:r>
                    <m:d>
                      <m:dPr>
                        <m:ctrlP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IN" sz="2000" dirty="0"/>
                  <a:t> denotes the similarity between two objects </a:t>
                </a:r>
                <a14:m>
                  <m:oMath xmlns:m="http://schemas.openxmlformats.org/officeDocument/2006/math"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𝑎𝑛𝑑</m:t>
                    </m:r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IN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IN" sz="2000" dirty="0"/>
                  <a:t> then</a:t>
                </a:r>
              </a:p>
              <a:p>
                <a:pPr marL="0" indent="0" algn="ctr">
                  <a:lnSpc>
                    <a:spcPct val="150000"/>
                  </a:lnSpc>
                  <a:buClr>
                    <a:schemeClr val="tx1"/>
                  </a:buClr>
                  <a:buNone/>
                </a:pPr>
                <a14:m>
                  <m:oMath xmlns:m="http://schemas.openxmlformats.org/officeDocument/2006/math"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𝓈</m:t>
                    </m:r>
                    <m:d>
                      <m:dPr>
                        <m:ctrlP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IN" sz="2000" dirty="0">
                    <a:solidFill>
                      <a:srgbClr val="0B5ED7"/>
                    </a:solidFill>
                  </a:rPr>
                  <a:t>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sz="2000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𝑁𝑢𝑚𝑏𝑒𝑟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𝑜𝑓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𝑚𝑎𝑡𝑐h𝑒𝑠</m:t>
                        </m:r>
                      </m:num>
                      <m:den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𝑛𝑢𝑚𝑏𝑒𝑟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𝑜𝑓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US" sz="2000" b="0" i="1" dirty="0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𝑡𝑡𝑟𝑖𝑏𝑢𝑡𝑒</m:t>
                        </m:r>
                        <m:r>
                          <a:rPr lang="en-US" sz="2000" b="0" i="1" dirty="0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en-IN" sz="2000" dirty="0">
                  <a:solidFill>
                    <a:srgbClr val="0B5ED7"/>
                  </a:solidFill>
                </a:endParaRPr>
              </a:p>
              <a:p>
                <a:pPr>
                  <a:lnSpc>
                    <a:spcPct val="150000"/>
                  </a:lnSpc>
                  <a:buClr>
                    <a:schemeClr val="tx1"/>
                  </a:buClr>
                  <a:buFont typeface="Wingdings" panose="05000000000000000000" pitchFamily="2" charset="2"/>
                  <a:buChar char="Ø"/>
                </a:pPr>
                <a:r>
                  <a:rPr lang="en-IN" sz="2000" dirty="0" smtClean="0"/>
                  <a:t>    and </a:t>
                </a:r>
                <a:r>
                  <a:rPr lang="en-IN" sz="2000" dirty="0"/>
                  <a:t>the dissimilarity </a:t>
                </a:r>
                <a14:m>
                  <m:oMath xmlns:m="http://schemas.openxmlformats.org/officeDocument/2006/math"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𝒹</m:t>
                    </m:r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IN" sz="2000" dirty="0">
                    <a:solidFill>
                      <a:srgbClr val="0B5ED7"/>
                    </a:solidFill>
                  </a:rPr>
                  <a:t> </a:t>
                </a:r>
                <a:r>
                  <a:rPr lang="en-IN" sz="2000" dirty="0"/>
                  <a:t>is</a:t>
                </a:r>
              </a:p>
              <a:p>
                <a:pPr marL="0" indent="0" algn="ctr">
                  <a:lnSpc>
                    <a:spcPct val="150000"/>
                  </a:lnSpc>
                  <a:buClr>
                    <a:schemeClr val="tx1"/>
                  </a:buClr>
                  <a:buNone/>
                </a:pPr>
                <a14:m>
                  <m:oMath xmlns:m="http://schemas.openxmlformats.org/officeDocument/2006/math">
                    <m:r>
                      <a:rPr lang="en-IN" sz="20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𝒹</m:t>
                    </m:r>
                    <m:r>
                      <a:rPr lang="en-IN" sz="20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IN" sz="20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IN" sz="20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IN" sz="20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IN" sz="2000" i="1" smtClean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IN" sz="2000" dirty="0">
                    <a:solidFill>
                      <a:srgbClr val="0B5ED7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IN" sz="2000" i="1">
                        <a:solidFill>
                          <a:srgbClr val="0B5ED7"/>
                        </a:solidFill>
                        <a:latin typeface="Cambria Math"/>
                        <a:ea typeface="Cambria Math"/>
                      </a:rPr>
                      <m:t>=</m:t>
                    </m:r>
                    <m:f>
                      <m:fPr>
                        <m:ctrlPr>
                          <a:rPr lang="en-IN" sz="2000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𝑁𝑢𝑚𝑏𝑒𝑟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𝑜𝑓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𝑚𝑖𝑠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𝑚𝑎𝑡𝑐h𝑒𝑠</m:t>
                        </m:r>
                      </m:num>
                      <m:den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𝑇𝑜𝑡𝑎𝑙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𝑛𝑢𝑚𝑏𝑒𝑟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𝑜𝑓</m:t>
                        </m:r>
                        <m:r>
                          <a:rPr lang="en-US" sz="2000" b="0" i="1" dirty="0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sz="2000" i="1" dirty="0">
                            <a:solidFill>
                              <a:srgbClr val="0B5ED7"/>
                            </a:solidFill>
                            <a:latin typeface="Cambria Math"/>
                          </a:rPr>
                          <m:t>𝑎𝑡𝑡𝑟𝑖𝑏𝑢𝑡</m:t>
                        </m:r>
                        <m:r>
                          <a:rPr lang="en-US" sz="2000" b="0" i="1" dirty="0" smtClean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𝑒𝑠</m:t>
                        </m:r>
                      </m:den>
                    </m:f>
                  </m:oMath>
                </a14:m>
                <a:endParaRPr lang="en-IN" sz="2000" dirty="0"/>
              </a:p>
              <a:p>
                <a:pPr>
                  <a:buClr>
                    <a:schemeClr val="tx1"/>
                  </a:buClr>
                  <a:buFont typeface="Wingdings" panose="05000000000000000000" pitchFamily="2" charset="2"/>
                  <a:buChar char="Ø"/>
                </a:pPr>
                <a:endParaRPr lang="en-IN" sz="2000" dirty="0" smtClean="0"/>
              </a:p>
              <a:p>
                <a:pPr>
                  <a:buClr>
                    <a:schemeClr val="tx1"/>
                  </a:buClr>
                  <a:buFont typeface="Wingdings" panose="05000000000000000000" pitchFamily="2" charset="2"/>
                  <a:buChar char="Ø"/>
                </a:pPr>
                <a:r>
                  <a:rPr lang="en-IN" sz="2000" dirty="0" smtClean="0"/>
                  <a:t>If </a:t>
                </a:r>
                <a14:m>
                  <m:oMath xmlns:m="http://schemas.openxmlformats.org/officeDocument/2006/math">
                    <m:r>
                      <a:rPr lang="en-IN" sz="20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IN" sz="20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IN" sz="2000" dirty="0"/>
                  <a:t> number of matches and </a:t>
                </a:r>
                <a14:m>
                  <m:oMath xmlns:m="http://schemas.openxmlformats.org/officeDocument/2006/math">
                    <m:r>
                      <a:rPr lang="en-IN" sz="2000" i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IN" sz="20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IN" sz="2000" dirty="0"/>
                  <a:t> number of </a:t>
                </a:r>
                <a:r>
                  <a:rPr lang="en-IN" sz="2000" dirty="0" smtClean="0"/>
                  <a:t>the </a:t>
                </a:r>
                <a:r>
                  <a:rPr lang="en-IN" sz="2000" dirty="0" smtClean="0"/>
                  <a:t>categorical attribute </a:t>
                </a:r>
                <a:r>
                  <a:rPr lang="en-IN" sz="2000" dirty="0" smtClean="0"/>
                  <a:t>for object </a:t>
                </a:r>
                <a:r>
                  <a:rPr lang="en-IN" sz="2000" dirty="0" smtClean="0"/>
                  <a:t>x and y then s and D are defined as</a:t>
                </a:r>
                <a:r>
                  <a:rPr lang="en-IN" sz="2000" dirty="0" smtClean="0"/>
                  <a:t> </a:t>
                </a:r>
                <a:endParaRPr lang="en-IN" sz="2000" dirty="0"/>
              </a:p>
              <a:p>
                <a:pPr marL="0" indent="0" algn="ctr">
                  <a:buClr>
                    <a:srgbClr val="0B5ED7"/>
                  </a:buClr>
                  <a:buNone/>
                </a:pPr>
                <a14:m>
                  <m:oMath xmlns:m="http://schemas.openxmlformats.org/officeDocument/2006/math"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𝓈</m:t>
                    </m:r>
                    <m:d>
                      <m:dPr>
                        <m:ctrlP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r>
                  <a:rPr lang="en-IN" sz="2000" dirty="0"/>
                  <a:t>     and</a:t>
                </a:r>
                <a14:m>
                  <m:oMath xmlns:m="http://schemas.openxmlformats.org/officeDocument/2006/math">
                    <m:r>
                      <a:rPr lang="en-IN" sz="200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</m:t>
                    </m:r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𝒹</m:t>
                    </m:r>
                    <m:d>
                      <m:dPr>
                        <m:ctrlP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IN" sz="2000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num>
                      <m:den>
                        <m:r>
                          <a:rPr lang="en-IN" sz="2000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den>
                    </m:f>
                  </m:oMath>
                </a14:m>
                <a:endParaRPr lang="en-US" sz="2000" dirty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533400" y="1066800"/>
                <a:ext cx="11430000" cy="5455920"/>
              </a:xfrm>
              <a:blipFill>
                <a:blip r:embed="rId3"/>
                <a:stretch>
                  <a:fillRect l="-4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0281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anose="020B0500000000000000" pitchFamily="34" charset="0"/>
                <a:cs typeface="Times New Roman" pitchFamily="18" charset="0"/>
              </a:rPr>
              <a:t>Proximity </a:t>
            </a:r>
            <a:r>
              <a:rPr lang="en-US" dirty="0" smtClean="0">
                <a:latin typeface="Helvetica" panose="020B0500000000000000" pitchFamily="34" charset="0"/>
                <a:cs typeface="Times New Roman" pitchFamily="18" charset="0"/>
              </a:rPr>
              <a:t>Measures for </a:t>
            </a:r>
            <a:r>
              <a:rPr lang="en-US" dirty="0">
                <a:latin typeface="Helvetica" panose="020B0500000000000000" pitchFamily="34" charset="0"/>
                <a:cs typeface="Times New Roman" pitchFamily="18" charset="0"/>
              </a:rPr>
              <a:t>Categorical Attribute</a:t>
            </a:r>
            <a:endParaRPr lang="en-US" dirty="0">
              <a:latin typeface="Helvetica" panose="020B0500000000000000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27314" y="1219200"/>
            <a:ext cx="11136086" cy="5455920"/>
          </a:xfrm>
        </p:spPr>
        <p:txBody>
          <a:bodyPr>
            <a:normAutofit/>
          </a:bodyPr>
          <a:lstStyle/>
          <a:p>
            <a:pPr marL="0" indent="0" algn="just">
              <a:buClr>
                <a:srgbClr val="0B5ED7"/>
              </a:buClr>
              <a:buNone/>
            </a:pPr>
            <a:endParaRPr lang="en-US" b="1" dirty="0">
              <a:solidFill>
                <a:srgbClr val="0B5ED7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Clr>
                <a:srgbClr val="0B5ED7"/>
              </a:buClr>
              <a:buNone/>
            </a:pPr>
            <a:endParaRPr lang="en-US" b="1" dirty="0" smtClean="0">
              <a:solidFill>
                <a:srgbClr val="0B5ED7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Clr>
                <a:srgbClr val="0B5ED7"/>
              </a:buClr>
              <a:buNone/>
            </a:pPr>
            <a:endParaRPr lang="en-US" b="1" dirty="0">
              <a:solidFill>
                <a:srgbClr val="0B5ED7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Clr>
                <a:srgbClr val="0B5ED7"/>
              </a:buClr>
              <a:buNone/>
            </a:pPr>
            <a:endParaRPr lang="en-US" b="1" dirty="0" smtClean="0">
              <a:solidFill>
                <a:srgbClr val="0B5ED7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Clr>
                <a:srgbClr val="0B5ED7"/>
              </a:buClr>
              <a:buNone/>
            </a:pPr>
            <a:endParaRPr lang="en-US" b="1" dirty="0">
              <a:solidFill>
                <a:srgbClr val="0B5ED7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Clr>
                <a:srgbClr val="0B5ED7"/>
              </a:buClr>
              <a:buNone/>
            </a:pPr>
            <a:endParaRPr lang="en-US" b="1" dirty="0" smtClean="0">
              <a:solidFill>
                <a:srgbClr val="0B5ED7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rgbClr val="0B5ED7"/>
              </a:buClr>
            </a:pPr>
            <a:endParaRPr lang="en-US" b="1" dirty="0">
              <a:solidFill>
                <a:srgbClr val="0B5ED7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Clr>
                <a:srgbClr val="0B5ED7"/>
              </a:buClr>
              <a:buNone/>
            </a:pPr>
            <a:endParaRPr lang="en-US" dirty="0" smtClean="0"/>
          </a:p>
          <a:p>
            <a:pPr marL="0" indent="0" algn="just">
              <a:buClr>
                <a:srgbClr val="0B5ED7"/>
              </a:buClr>
              <a:buNone/>
            </a:pPr>
            <a:r>
              <a:rPr lang="en-US" dirty="0" smtClean="0"/>
              <a:t>					</a:t>
            </a:r>
            <a:endParaRPr lang="en-US" dirty="0"/>
          </a:p>
          <a:p>
            <a:pPr marL="0" indent="0" algn="just">
              <a:buClr>
                <a:srgbClr val="0B5ED7"/>
              </a:buClr>
              <a:buNone/>
            </a:pPr>
            <a:endParaRPr lang="en-US" dirty="0" smtClean="0"/>
          </a:p>
          <a:p>
            <a:pPr marL="0" indent="0" algn="just">
              <a:buClr>
                <a:srgbClr val="0B5ED7"/>
              </a:buClr>
              <a:buNone/>
            </a:pPr>
            <a:endParaRPr lang="en-US" dirty="0"/>
          </a:p>
          <a:p>
            <a:pPr marL="0" indent="0" algn="just">
              <a:buClr>
                <a:srgbClr val="0B5ED7"/>
              </a:buClr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219200"/>
            <a:ext cx="4170025" cy="191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701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anose="020B0500000000000000" pitchFamily="34" charset="0"/>
                <a:cs typeface="Times New Roman" pitchFamily="18" charset="0"/>
              </a:rPr>
              <a:t>Proximity Measure </a:t>
            </a:r>
            <a:r>
              <a:rPr lang="en-US" dirty="0" smtClean="0">
                <a:latin typeface="Helvetica" panose="020B0500000000000000" pitchFamily="34" charset="0"/>
                <a:cs typeface="Times New Roman" pitchFamily="18" charset="0"/>
              </a:rPr>
              <a:t>for </a:t>
            </a:r>
            <a:r>
              <a:rPr lang="en-US" dirty="0" smtClean="0">
                <a:latin typeface="Helvetica" panose="020B0500000000000000" pitchFamily="34" charset="0"/>
                <a:cs typeface="Times New Roman" pitchFamily="18" charset="0"/>
              </a:rPr>
              <a:t>Ordinal Attribute</a:t>
            </a:r>
            <a:endParaRPr lang="en-US" dirty="0">
              <a:latin typeface="Helvetica" panose="020B0500000000000000" pitchFamily="34" charset="0"/>
              <a:cs typeface="Helvetica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457200" y="1066800"/>
                <a:ext cx="11364686" cy="5455920"/>
              </a:xfrm>
            </p:spPr>
            <p:txBody>
              <a:bodyPr>
                <a:normAutofit/>
              </a:bodyPr>
              <a:lstStyle/>
              <a:p>
                <a:pPr marL="285750" indent="-285750" algn="just">
                  <a:buClr>
                    <a:srgbClr val="0B5ED7"/>
                  </a:buClr>
                </a:pPr>
                <a:r>
                  <a:rPr lang="en-IN" dirty="0" smtClean="0">
                    <a:latin typeface="Helvetica" panose="020B0604020202020204" pitchFamily="34" charset="0"/>
                    <a:cs typeface="Helvetica" panose="020B0604020202020204" pitchFamily="34" charset="0"/>
                  </a:rPr>
                  <a:t>Ordinal attribute is a special kind of categorical attribute, where the values of attribute follows a sequence (</a:t>
                </a:r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ordering) e.g. Grade = {Ex, A, B, C} where Ex &gt; A &gt;B &gt;C.</a:t>
                </a:r>
              </a:p>
              <a:p>
                <a:pPr marL="285750" indent="-285750" algn="just">
                  <a:buClr>
                    <a:srgbClr val="0B5ED7"/>
                  </a:buClr>
                </a:pPr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Suppose, </a:t>
                </a:r>
                <a:r>
                  <a:rPr lang="en-IN" i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A</a:t>
                </a:r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is an attribute of type ordinal and the set of values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={</m:t>
                        </m:r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,…..,</m:t>
                    </m:r>
                    <m:sSub>
                      <m:sSub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/>
                          </a:rPr>
                          <m:t>𝑛</m:t>
                        </m:r>
                      </m:sub>
                    </m:sSub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. Let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values of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are ordered in ascending order as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..</m:t>
                    </m:r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i="1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IN" i="1">
                            <a:solidFill>
                              <a:srgbClr val="0B5ED7"/>
                            </a:solidFill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. Let </a:t>
                </a:r>
                <a:r>
                  <a:rPr lang="en-IN" i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i-th </a:t>
                </a:r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attribute value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be ranked as </a:t>
                </a:r>
                <a:r>
                  <a:rPr lang="en-IN" i="1" dirty="0" err="1">
                    <a:latin typeface="Helvetica" panose="020B0604020202020204" pitchFamily="34" charset="0"/>
                    <a:cs typeface="Helvetica" panose="020B0604020202020204" pitchFamily="34" charset="0"/>
                  </a:rPr>
                  <a:t>i</a:t>
                </a:r>
                <a:r>
                  <a:rPr lang="en-IN" i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, </a:t>
                </a:r>
                <a:r>
                  <a:rPr lang="en-IN" i="1" dirty="0" err="1">
                    <a:latin typeface="Helvetica" panose="020B0604020202020204" pitchFamily="34" charset="0"/>
                    <a:cs typeface="Helvetica" panose="020B0604020202020204" pitchFamily="34" charset="0"/>
                  </a:rPr>
                  <a:t>i</a:t>
                </a:r>
                <a:r>
                  <a:rPr lang="en-IN" i="1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=1,2,..n.</a:t>
                </a:r>
                <a:endParaRPr lang="en-IN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285750" indent="-285750" algn="just">
                  <a:buClr>
                    <a:srgbClr val="0B5ED7"/>
                  </a:buClr>
                </a:pPr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The normalized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can be expressed as </a:t>
                </a:r>
              </a:p>
              <a:p>
                <a:pPr marL="0" indent="0" algn="just">
                  <a:lnSpc>
                    <a:spcPct val="150000"/>
                  </a:lnSpc>
                  <a:buClr>
                    <a:srgbClr val="0B5ED7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i="1" dirty="0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IN" i="1" dirty="0">
                                  <a:solidFill>
                                    <a:srgbClr val="0B5ED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IN" i="1" dirty="0">
                                  <a:solidFill>
                                    <a:srgbClr val="0B5ED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</m:acc>
                        </m:e>
                        <m:sub>
                          <m:r>
                            <a:rPr lang="en-IN" i="1" dirty="0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IN" i="1" dirty="0">
                          <a:solidFill>
                            <a:srgbClr val="0B5ED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en-IN" i="1" dirty="0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dirty="0" smtClean="0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IN" i="1" dirty="0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en-IN" i="1" dirty="0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IN" i="1" dirty="0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den>
                      </m:f>
                    </m:oMath>
                  </m:oMathPara>
                </a14:m>
                <a:endParaRPr lang="en-IN" dirty="0">
                  <a:solidFill>
                    <a:srgbClr val="0B5ED7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285750" indent="-285750" algn="just">
                  <a:lnSpc>
                    <a:spcPct val="150000"/>
                  </a:lnSpc>
                  <a:buClr>
                    <a:srgbClr val="0B5ED7"/>
                  </a:buClr>
                </a:pPr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Thus, normalized values lie in the range </a:t>
                </a:r>
                <a14:m>
                  <m:oMath xmlns:m="http://schemas.openxmlformats.org/officeDocument/2006/math">
                    <m:r>
                      <a:rPr lang="en-IN" i="1">
                        <a:latin typeface="Cambria Math" panose="02040503050406030204" pitchFamily="18" charset="0"/>
                      </a:rPr>
                      <m:t>[0..1]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.</a:t>
                </a:r>
              </a:p>
              <a:p>
                <a:pPr marL="285750" indent="-285750" algn="just">
                  <a:buClr>
                    <a:srgbClr val="0B5ED7"/>
                  </a:buClr>
                </a:pPr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As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is a numerical value, the similarity measure, then can be calculated using any similarity measurement method for numerical attribute.</a:t>
                </a:r>
              </a:p>
              <a:p>
                <a:pPr marL="285750" indent="-285750" algn="just">
                  <a:buClr>
                    <a:srgbClr val="0B5ED7"/>
                  </a:buClr>
                </a:pPr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For example, the similarity measure between two objects </a:t>
                </a:r>
                <a14:m>
                  <m:oMath xmlns:m="http://schemas.openxmlformats.org/officeDocument/2006/math"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𝑎𝑛𝑑</m:t>
                    </m:r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IN" i="1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with attribute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IN" i="1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IN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IN" i="1">
                        <a:latin typeface="Cambria Math" panose="02040503050406030204" pitchFamily="18" charset="0"/>
                      </a:rPr>
                      <m:t>, 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then can be expressed as</a:t>
                </a:r>
              </a:p>
              <a:p>
                <a:pPr marL="0" indent="0" algn="just">
                  <a:buClr>
                    <a:srgbClr val="0B5ED7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IN" i="1">
                          <a:solidFill>
                            <a:srgbClr val="0B5ED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𝓈</m:t>
                      </m:r>
                      <m:d>
                        <m:dPr>
                          <m:ctrlPr>
                            <a:rPr lang="en-IN" i="1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IN" i="1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IN" i="1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IN" i="1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IN" i="1">
                          <a:solidFill>
                            <a:srgbClr val="0B5ED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IN" i="1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IN" i="1">
                              <a:solidFill>
                                <a:srgbClr val="0B5ED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IN" i="1">
                                  <a:solidFill>
                                    <a:srgbClr val="0B5ED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IN" i="1" dirty="0">
                                      <a:solidFill>
                                        <a:srgbClr val="0B5ED7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IN" i="1" dirty="0">
                                          <a:solidFill>
                                            <a:srgbClr val="0B5ED7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IN" i="1" dirty="0">
                                          <a:solidFill>
                                            <a:srgbClr val="0B5ED7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IN" i="1" dirty="0">
                                      <a:solidFill>
                                        <a:srgbClr val="0B5ED7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IN" i="1" dirty="0">
                                  <a:solidFill>
                                    <a:srgbClr val="0B5ED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IN" i="1" dirty="0">
                                      <a:solidFill>
                                        <a:srgbClr val="0B5ED7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IN" i="1" dirty="0">
                                          <a:solidFill>
                                            <a:srgbClr val="0B5ED7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IN" i="1" dirty="0">
                                          <a:solidFill>
                                            <a:srgbClr val="0B5ED7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IN" i="1" dirty="0">
                                      <a:solidFill>
                                        <a:srgbClr val="0B5ED7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IN" i="1" dirty="0">
                                  <a:solidFill>
                                    <a:srgbClr val="0B5ED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IN" i="1">
                                  <a:solidFill>
                                    <a:srgbClr val="0B5ED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IN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marL="0" indent="0" algn="just">
                  <a:buClr>
                    <a:srgbClr val="0B5ED7"/>
                  </a:buClr>
                  <a:buNone/>
                </a:pPr>
                <a:r>
                  <a:rPr lang="en-IN" dirty="0" smtClean="0">
                    <a:latin typeface="Helvetica" panose="020B0604020202020204" pitchFamily="34" charset="0"/>
                    <a:cs typeface="Helvetica" panose="020B0604020202020204" pitchFamily="34" charset="0"/>
                  </a:rPr>
                  <a:t>    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IN" i="1" dirty="0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N" i="1" dirty="0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</m:acc>
                      </m:e>
                      <m:sub>
                        <m: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IN" i="1" dirty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IN" i="1" dirty="0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N" i="1" dirty="0">
                                <a:solidFill>
                                  <a:srgbClr val="0B5ED7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</m:acc>
                      </m:e>
                      <m:sub>
                        <m:r>
                          <a:rPr lang="en-IN" i="1" dirty="0">
                            <a:solidFill>
                              <a:srgbClr val="0B5ED7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IN" i="1" dirty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are the normalized values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IN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N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</m:acc>
                      </m:e>
                      <m:sub>
                        <m:r>
                          <a:rPr lang="en-I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IN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and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IN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IN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</m:acc>
                      </m:e>
                      <m:sub>
                        <m:r>
                          <a:rPr lang="en-IN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IN" i="1" dirty="0">
                        <a:solidFill>
                          <a:srgbClr val="0B5ED7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I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, respectively.</a:t>
                </a:r>
              </a:p>
              <a:p>
                <a:pPr algn="just">
                  <a:buClr>
                    <a:srgbClr val="0B5ED7"/>
                  </a:buClr>
                </a:pPr>
                <a:endParaRPr lang="en-US" dirty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457200" y="1066800"/>
                <a:ext cx="11364686" cy="5455920"/>
              </a:xfrm>
              <a:blipFill>
                <a:blip r:embed="rId2"/>
                <a:stretch>
                  <a:fillRect l="-322" t="-1006" r="-4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28194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anose="020B0500000000000000" pitchFamily="34" charset="0"/>
                <a:cs typeface="Times New Roman" pitchFamily="18" charset="0"/>
              </a:rPr>
              <a:t>Proximity Measure </a:t>
            </a:r>
            <a:r>
              <a:rPr lang="en-US" dirty="0" smtClean="0">
                <a:latin typeface="Helvetica" panose="020B0500000000000000" pitchFamily="34" charset="0"/>
                <a:cs typeface="Times New Roman" pitchFamily="18" charset="0"/>
              </a:rPr>
              <a:t>for </a:t>
            </a:r>
            <a:r>
              <a:rPr lang="en-US" dirty="0" smtClean="0">
                <a:latin typeface="Helvetica" panose="020B0500000000000000" pitchFamily="34" charset="0"/>
                <a:cs typeface="Times New Roman" pitchFamily="18" charset="0"/>
              </a:rPr>
              <a:t>Ordinal Attribute</a:t>
            </a:r>
            <a:endParaRPr lang="en-US" dirty="0">
              <a:latin typeface="Helvetica" panose="020B0500000000000000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27314" y="1219200"/>
            <a:ext cx="10160000" cy="545592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Consider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the following set of records, where each record is defined by two ordinal attributes </a:t>
            </a:r>
            <a:r>
              <a:rPr lang="en-US" sz="2400" dirty="0">
                <a:solidFill>
                  <a:srgbClr val="0B5ED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size={S, M, L}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and </a:t>
            </a:r>
            <a:r>
              <a:rPr lang="en-US" sz="2400" dirty="0">
                <a:solidFill>
                  <a:srgbClr val="0B5ED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Quality = {Ex, A, B, C}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such that </a:t>
            </a:r>
            <a:r>
              <a:rPr lang="en-US" sz="2400" dirty="0">
                <a:solidFill>
                  <a:srgbClr val="0B5ED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S&lt;M&lt;L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and </a:t>
            </a:r>
            <a:r>
              <a:rPr lang="en-US" sz="2400" dirty="0">
                <a:solidFill>
                  <a:srgbClr val="0B5ED7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Ex&gt;A&gt;B&gt;C</a:t>
            </a:r>
            <a:r>
              <a:rPr lang="en-US" sz="2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400" dirty="0" smtClean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0" indent="0" algn="just">
              <a:lnSpc>
                <a:spcPct val="150000"/>
              </a:lnSpc>
              <a:buClr>
                <a:srgbClr val="0B5ED7"/>
              </a:buClr>
              <a:buNone/>
            </a:pPr>
            <a:r>
              <a:rPr lang="en-IN" sz="2400" dirty="0" smtClean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Find </a:t>
            </a:r>
            <a:r>
              <a:rPr lang="en-IN" sz="2400" dirty="0">
                <a:solidFill>
                  <a:schemeClr val="accent5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dissimilarity matrix, when each object is defined by only one ordinal attribute say size (or quality).</a:t>
            </a:r>
          </a:p>
          <a:p>
            <a:pPr marL="0" indent="0" algn="just">
              <a:buClr>
                <a:srgbClr val="0B5ED7"/>
              </a:buClr>
              <a:buNone/>
            </a:pP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3048000"/>
            <a:ext cx="2852147" cy="151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93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</a:t>
            </a:r>
            <a:r>
              <a:rPr lang="en-US" dirty="0" smtClean="0"/>
              <a:t>session: Proximity </a:t>
            </a:r>
            <a:r>
              <a:rPr lang="en-US" dirty="0" smtClean="0"/>
              <a:t>M</a:t>
            </a:r>
            <a:r>
              <a:rPr lang="en-US" dirty="0" smtClean="0"/>
              <a:t>easures for continuous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4612</TotalTime>
  <Words>220</Words>
  <Application>Microsoft Office PowerPoint</Application>
  <PresentationFormat>Widescreen</PresentationFormat>
  <Paragraphs>44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Helvetica</vt:lpstr>
      <vt:lpstr>Helvetica Light</vt:lpstr>
      <vt:lpstr>Times New Roman</vt:lpstr>
      <vt:lpstr>Wingdings</vt:lpstr>
      <vt:lpstr>Office Theme</vt:lpstr>
      <vt:lpstr>Proximity Measures for Categorical Attributes</vt:lpstr>
      <vt:lpstr>Learning Objectives</vt:lpstr>
      <vt:lpstr>Proximity Measures for Categorical Attribute</vt:lpstr>
      <vt:lpstr>Proximity Measures for Categorical Attribute</vt:lpstr>
      <vt:lpstr>Proximity Measure for Ordinal Attribute</vt:lpstr>
      <vt:lpstr>Proximity Measure for Ordinal Attribute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Aruna</cp:lastModifiedBy>
  <cp:revision>212</cp:revision>
  <dcterms:created xsi:type="dcterms:W3CDTF">2018-10-16T06:13:57Z</dcterms:created>
  <dcterms:modified xsi:type="dcterms:W3CDTF">2019-06-21T10:15:02Z</dcterms:modified>
</cp:coreProperties>
</file>

<file path=docProps/thumbnail.jpeg>
</file>